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5" r:id="rId3"/>
    <p:sldId id="268" r:id="rId4"/>
    <p:sldId id="265" r:id="rId5"/>
    <p:sldId id="279" r:id="rId6"/>
    <p:sldId id="273" r:id="rId7"/>
    <p:sldId id="282" r:id="rId8"/>
    <p:sldId id="275" r:id="rId9"/>
    <p:sldId id="276" r:id="rId10"/>
    <p:sldId id="28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 snapToObjects="1">
      <p:cViewPr>
        <p:scale>
          <a:sx n="100" d="100"/>
          <a:sy n="100" d="100"/>
        </p:scale>
        <p:origin x="-512" y="2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1AFBB-BF79-1E47-9B34-285B9EBE6140}" type="datetimeFigureOut">
              <a:rPr lang="en-US" smtClean="0"/>
              <a:t>7/17/13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51D3E-E72B-104B-BDC8-7D8E2810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95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E86343-4049-0646-B31D-C2E430695A27}" type="datetimeFigureOut">
              <a:rPr lang="en-US" smtClean="0"/>
              <a:pPr/>
              <a:t>7/17/13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DCC520-D745-B74F-931B-A029012A6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002/JAAL.00058/pdf" TargetMode="External"/><Relationship Id="rId4" Type="http://schemas.openxmlformats.org/officeDocument/2006/relationships/hyperlink" Target="http://www.citejournal.org/vol12/iss2/currentpractice/article1.cf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creativesynthesis/introduction-to-creative-synthesis-29029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inemaveriteenreedycreekmiddleschool.wikispaces.com/Welcome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rriam-webster.com/dictionary/synthesi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0"/>
            <a:ext cx="6629400" cy="2743200"/>
          </a:xfrm>
        </p:spPr>
        <p:txBody>
          <a:bodyPr/>
          <a:lstStyle/>
          <a:p>
            <a:r>
              <a:rPr lang="en-US" dirty="0" smtClean="0"/>
              <a:t>Creative </a:t>
            </a:r>
            <a:r>
              <a:rPr lang="en-US" dirty="0"/>
              <a:t>Synthesis as Part of </a:t>
            </a:r>
            <a:r>
              <a:rPr lang="en-US" dirty="0" smtClean="0"/>
              <a:t>Inquiry: Foundational Ideas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Hiller Spires, North Carolina State </a:t>
            </a:r>
            <a:r>
              <a:rPr lang="en-US" dirty="0" smtClean="0"/>
              <a:t>University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Rhys </a:t>
            </a:r>
            <a:r>
              <a:rPr lang="en-US" dirty="0" err="1" smtClean="0"/>
              <a:t>Daunic</a:t>
            </a:r>
            <a:r>
              <a:rPr lang="en-US" dirty="0" smtClean="0"/>
              <a:t>, The Media Spot </a:t>
            </a:r>
            <a:br>
              <a:rPr lang="en-US" dirty="0" smtClean="0"/>
            </a:br>
            <a:endParaRPr lang="en-US" dirty="0" smtClean="0"/>
          </a:p>
          <a:p>
            <a:r>
              <a:rPr lang="en-US" sz="1500" dirty="0" smtClean="0"/>
              <a:t>2013 </a:t>
            </a:r>
            <a:r>
              <a:rPr lang="en-US" sz="1500" dirty="0"/>
              <a:t>Summer Institute in Digital Literacy </a:t>
            </a:r>
            <a:endParaRPr lang="en-US" sz="1500" dirty="0" smtClean="0"/>
          </a:p>
          <a:p>
            <a:r>
              <a:rPr lang="en-US" sz="1500" dirty="0" smtClean="0"/>
              <a:t>July </a:t>
            </a:r>
            <a:r>
              <a:rPr lang="en-US" sz="1500" dirty="0"/>
              <a:t>14 - 19, 2013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Synthesis With New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b="1" dirty="0" smtClean="0"/>
              <a:t>Remixing</a:t>
            </a:r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Curating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60971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8229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DeSchryber</a:t>
            </a:r>
            <a:r>
              <a:rPr lang="en-US" sz="1400" dirty="0"/>
              <a:t>, M. (2012). Towards a theory of web-mediated knowledge synthesis: How advanced learners used the Web to construct knowledge about climate change behavior. (Unpublished doctoral dissertation). Michigan State University, East Lansing, MI. 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Hagerman, M. (2013). Dissertation in progress. Michigan State University.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err="1"/>
              <a:t>Hergenhahn</a:t>
            </a:r>
            <a:r>
              <a:rPr lang="en-US" sz="1400" dirty="0"/>
              <a:t>, B.R. (2009). </a:t>
            </a:r>
            <a:r>
              <a:rPr lang="en-US" sz="1400" i="1" dirty="0"/>
              <a:t>An introduction to the history of Psychology</a:t>
            </a:r>
            <a:r>
              <a:rPr lang="en-US" sz="1400" dirty="0"/>
              <a:t> (6</a:t>
            </a:r>
            <a:r>
              <a:rPr lang="en-US" sz="1400" baseline="30000" dirty="0"/>
              <a:t>th</a:t>
            </a:r>
            <a:r>
              <a:rPr lang="en-US" sz="1400" dirty="0"/>
              <a:t> ed.). Independence, KY: </a:t>
            </a:r>
            <a:r>
              <a:rPr lang="en-US" sz="1400" dirty="0" err="1"/>
              <a:t>Cengage</a:t>
            </a:r>
            <a:r>
              <a:rPr lang="en-US" sz="1400" dirty="0"/>
              <a:t> </a:t>
            </a:r>
            <a:r>
              <a:rPr lang="en-US" sz="1400" dirty="0" smtClean="0"/>
              <a:t>Learning.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 err="1" smtClean="0"/>
              <a:t>Hockenberry</a:t>
            </a:r>
            <a:r>
              <a:rPr lang="en-US" sz="1400" dirty="0" smtClean="0"/>
              <a:t>, M. (2007). Introduction to creative synthesis. Retrieved </a:t>
            </a:r>
            <a:r>
              <a:rPr lang="en-US" sz="1400" dirty="0"/>
              <a:t>from </a:t>
            </a: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www.slideshare.net/creativesynthesis/introduction-to-creative-synthesis-290294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/>
              <a:t>Spires, H., Hervey, L., Morris, G., &amp; </a:t>
            </a:r>
            <a:r>
              <a:rPr lang="en-US" sz="1400" dirty="0" err="1"/>
              <a:t>Stelpflug</a:t>
            </a:r>
            <a:r>
              <a:rPr lang="en-US" sz="1400" dirty="0"/>
              <a:t>, C. (</a:t>
            </a:r>
            <a:r>
              <a:rPr lang="en-US" sz="1400" dirty="0" smtClean="0"/>
              <a:t>2012). Energizing project-based </a:t>
            </a:r>
            <a:r>
              <a:rPr lang="en-US" sz="1400" dirty="0" err="1" smtClean="0"/>
              <a:t>inquiry:</a:t>
            </a:r>
            <a:r>
              <a:rPr lang="en-US" sz="1400" dirty="0" err="1" smtClean="0">
                <a:hlinkClick r:id="rId3"/>
              </a:rPr>
              <a:t>Middle</a:t>
            </a:r>
            <a:r>
              <a:rPr lang="en-US" sz="1400" dirty="0" smtClean="0">
                <a:hlinkClick r:id="rId3"/>
              </a:rPr>
              <a:t> </a:t>
            </a:r>
            <a:r>
              <a:rPr lang="en-US" sz="1400" dirty="0">
                <a:hlinkClick r:id="rId3"/>
              </a:rPr>
              <a:t>school students read, write, and create videos</a:t>
            </a:r>
            <a:r>
              <a:rPr lang="en-US" sz="1400" dirty="0"/>
              <a:t>. </a:t>
            </a:r>
            <a:r>
              <a:rPr lang="en-US" sz="1400" i="1" dirty="0"/>
              <a:t>Journal of Adolescent &amp; Adult Literacy,55</a:t>
            </a:r>
            <a:r>
              <a:rPr lang="en-US" sz="1400" dirty="0"/>
              <a:t>(6), 483-493. </a:t>
            </a:r>
            <a:r>
              <a:rPr lang="en-US" sz="1400" dirty="0" err="1"/>
              <a:t>doi</a:t>
            </a:r>
            <a:r>
              <a:rPr lang="en-US" sz="1400" dirty="0"/>
              <a:t>: </a:t>
            </a:r>
            <a:r>
              <a:rPr lang="en-US" sz="1400" dirty="0">
                <a:hlinkClick r:id="rId3"/>
              </a:rPr>
              <a:t>http://onlinelibrary.wiley.com/doi/10.1002/JAAL.00058/pdf</a:t>
            </a:r>
            <a:r>
              <a:rPr lang="en-US" sz="1400" dirty="0"/>
              <a:t> 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/>
              <a:t>Spires, H. A., </a:t>
            </a:r>
            <a:r>
              <a:rPr lang="en-US" sz="1400" dirty="0" err="1"/>
              <a:t>Wiebe</a:t>
            </a:r>
            <a:r>
              <a:rPr lang="en-US" sz="1400" dirty="0"/>
              <a:t>, E., Young, C. A., </a:t>
            </a:r>
            <a:r>
              <a:rPr lang="en-US" sz="1400" dirty="0" err="1"/>
              <a:t>Hollebrands</a:t>
            </a:r>
            <a:r>
              <a:rPr lang="en-US" sz="1400" dirty="0"/>
              <a:t>, K., &amp; Lee, J. K. (2012). Toward a new learning </a:t>
            </a:r>
            <a:r>
              <a:rPr lang="en-US" sz="1400" dirty="0" err="1"/>
              <a:t>ecology</a:t>
            </a:r>
            <a:r>
              <a:rPr lang="en-US" sz="1400" i="1" dirty="0" err="1"/>
              <a:t>:</a:t>
            </a:r>
            <a:r>
              <a:rPr lang="en-US" sz="1400" dirty="0" err="1"/>
              <a:t>Professional</a:t>
            </a:r>
            <a:r>
              <a:rPr lang="en-US" sz="1400" dirty="0"/>
              <a:t> development for teachers in 1:1 learning environments. </a:t>
            </a:r>
            <a:r>
              <a:rPr lang="en-US" sz="1400" i="1" dirty="0"/>
              <a:t>Contemporary Issues in Technology and Teacher Education</a:t>
            </a:r>
            <a:r>
              <a:rPr lang="en-US" sz="1400" dirty="0"/>
              <a:t>, </a:t>
            </a:r>
            <a:r>
              <a:rPr lang="en-US" sz="1400" i="1" dirty="0"/>
              <a:t>12</a:t>
            </a:r>
            <a:r>
              <a:rPr lang="en-US" sz="1400" dirty="0"/>
              <a:t>(2). </a:t>
            </a:r>
            <a:r>
              <a:rPr lang="en-US" sz="1400" dirty="0" smtClean="0"/>
              <a:t>Retrieved </a:t>
            </a:r>
            <a:r>
              <a:rPr lang="en-US" sz="1400" dirty="0" err="1" smtClean="0"/>
              <a:t>from</a:t>
            </a:r>
            <a:r>
              <a:rPr lang="en-US" sz="1400" dirty="0" err="1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://www.citejournal.org/vol12/iss2/currentpractice/article1.cfm  (Reprint of the Friday Institute White Paper. NC State University: Raleigh, NC.)</a:t>
            </a:r>
            <a:endParaRPr lang="en-US" sz="14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72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3-07-17 at 6.51.28 AM.pn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5" r="12455"/>
          <a:stretch>
            <a:fillRect/>
          </a:stretch>
        </p:blipFill>
        <p:spPr>
          <a:xfrm>
            <a:off x="-14487" y="0"/>
            <a:ext cx="9223583" cy="6858000"/>
          </a:xfrm>
        </p:spPr>
      </p:pic>
    </p:spTree>
    <p:extLst>
      <p:ext uri="{BB962C8B-B14F-4D97-AF65-F5344CB8AC3E}">
        <p14:creationId xmlns:p14="http://schemas.microsoft.com/office/powerpoint/2010/main" val="3316399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1051690"/>
            <a:ext cx="6827345" cy="512051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257175"/>
            <a:ext cx="7467600" cy="762000"/>
          </a:xfrm>
        </p:spPr>
        <p:txBody>
          <a:bodyPr/>
          <a:lstStyle/>
          <a:p>
            <a:r>
              <a:rPr lang="en-US" dirty="0" smtClean="0"/>
              <a:t>PBI</a:t>
            </a:r>
            <a:r>
              <a:rPr lang="en-US" dirty="0"/>
              <a:t>  model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5943600"/>
            <a:ext cx="1967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Spires et al. (2009)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63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Synthesis?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/>
              <a:t>combination of two or more entities </a:t>
            </a:r>
            <a:r>
              <a:rPr lang="en-US" sz="2800" dirty="0" smtClean="0"/>
              <a:t>that </a:t>
            </a:r>
            <a:r>
              <a:rPr lang="en-US" sz="2800" dirty="0"/>
              <a:t>together form </a:t>
            </a:r>
            <a:r>
              <a:rPr lang="en-US" sz="2800" dirty="0" smtClean="0"/>
              <a:t>something new.</a:t>
            </a:r>
          </a:p>
          <a:p>
            <a:pPr lvl="1">
              <a:buNone/>
            </a:pPr>
            <a:endParaRPr lang="en-US" sz="1400" dirty="0"/>
          </a:p>
          <a:p>
            <a:pPr lvl="1">
              <a:buNone/>
            </a:pPr>
            <a:r>
              <a:rPr lang="en-US" sz="2800" dirty="0"/>
              <a:t>Greek, from </a:t>
            </a:r>
            <a:r>
              <a:rPr lang="en-US" sz="2800" i="1" dirty="0" err="1" smtClean="0"/>
              <a:t>syntithenai</a:t>
            </a:r>
            <a:r>
              <a:rPr lang="en-US" sz="2800" i="1" dirty="0" smtClean="0"/>
              <a:t>,</a:t>
            </a:r>
            <a:r>
              <a:rPr lang="en-US" sz="2800" dirty="0" smtClean="0"/>
              <a:t> </a:t>
            </a:r>
            <a:r>
              <a:rPr lang="en-US" sz="2800" dirty="0"/>
              <a:t>to put </a:t>
            </a:r>
            <a:r>
              <a:rPr lang="en-US" sz="2800" dirty="0" smtClean="0"/>
              <a:t>together</a:t>
            </a:r>
          </a:p>
          <a:p>
            <a:pPr lvl="1">
              <a:buNone/>
            </a:pPr>
            <a:endParaRPr lang="en-US" sz="2800" dirty="0"/>
          </a:p>
          <a:p>
            <a:pPr lvl="1">
              <a:buNone/>
            </a:pPr>
            <a:r>
              <a:rPr lang="en-US" sz="1500" dirty="0" smtClean="0">
                <a:hlinkClick r:id="rId2"/>
              </a:rPr>
              <a:t>http</a:t>
            </a:r>
            <a:r>
              <a:rPr lang="en-US" sz="1500" dirty="0">
                <a:hlinkClick r:id="rId2"/>
              </a:rPr>
              <a:t>://www.merriam-webster.com/dictionary/synthesis</a:t>
            </a:r>
            <a:endParaRPr lang="en-US" sz="1500" dirty="0"/>
          </a:p>
          <a:p>
            <a:pPr lvl="1">
              <a:buNone/>
            </a:pPr>
            <a:endParaRPr lang="en-US" sz="28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endParaRPr lang="en-US" sz="1400" dirty="0"/>
          </a:p>
          <a:p>
            <a:pPr lvl="1">
              <a:buNone/>
            </a:pPr>
            <a:endParaRPr lang="en-US" sz="2800" dirty="0"/>
          </a:p>
          <a:p>
            <a:pPr lvl="1">
              <a:buNone/>
            </a:pP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116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Synthesis?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Connections within text, among texts and to background knowledge enable the construction of an </a:t>
            </a:r>
            <a:r>
              <a:rPr lang="en-US" b="1" dirty="0" smtClean="0">
                <a:solidFill>
                  <a:schemeClr val="accent3"/>
                </a:solidFill>
              </a:rPr>
              <a:t>integrated mental model of understanding</a:t>
            </a:r>
            <a:r>
              <a:rPr lang="en-US" dirty="0" smtClean="0"/>
              <a:t> (</a:t>
            </a:r>
            <a:r>
              <a:rPr lang="en-US" dirty="0" err="1" smtClean="0"/>
              <a:t>Kintsch</a:t>
            </a:r>
            <a:r>
              <a:rPr lang="en-US" dirty="0" smtClean="0"/>
              <a:t>, 1998; </a:t>
            </a:r>
            <a:r>
              <a:rPr lang="en-US" dirty="0" err="1" smtClean="0"/>
              <a:t>Rouet</a:t>
            </a:r>
            <a:r>
              <a:rPr lang="en-US" dirty="0" smtClean="0"/>
              <a:t>, 2006)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“A dynamic, flexible, strategic, recursive reading process that begins with and </a:t>
            </a:r>
            <a:r>
              <a:rPr lang="en-US" b="1" dirty="0">
                <a:solidFill>
                  <a:schemeClr val="accent3"/>
                </a:solidFill>
              </a:rPr>
              <a:t>is driven by awareness of purpose</a:t>
            </a:r>
            <a:r>
              <a:rPr lang="en-US" dirty="0"/>
              <a:t>” (Hagerman, 2013)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4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Creative Synthesis?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I</a:t>
            </a:r>
            <a:r>
              <a:rPr lang="en-US" b="1" dirty="0" smtClean="0">
                <a:solidFill>
                  <a:schemeClr val="accent3"/>
                </a:solidFill>
              </a:rPr>
              <a:t>terative </a:t>
            </a:r>
            <a:r>
              <a:rPr lang="en-US" b="1" dirty="0">
                <a:solidFill>
                  <a:schemeClr val="accent3"/>
                </a:solidFill>
              </a:rPr>
              <a:t>design and development process </a:t>
            </a:r>
            <a:r>
              <a:rPr lang="en-US" dirty="0" smtClean="0"/>
              <a:t>that results </a:t>
            </a:r>
            <a:r>
              <a:rPr lang="en-US" dirty="0"/>
              <a:t>in representing </a:t>
            </a:r>
            <a:r>
              <a:rPr lang="en-US" dirty="0" smtClean="0"/>
              <a:t>research </a:t>
            </a:r>
            <a:r>
              <a:rPr lang="en-US" dirty="0"/>
              <a:t>results </a:t>
            </a:r>
            <a:r>
              <a:rPr lang="en-US" dirty="0" smtClean="0"/>
              <a:t>in new </a:t>
            </a:r>
            <a:r>
              <a:rPr lang="en-US" dirty="0"/>
              <a:t>and original </a:t>
            </a:r>
            <a:r>
              <a:rPr lang="en-US" dirty="0" smtClean="0"/>
              <a:t>ways. </a:t>
            </a:r>
          </a:p>
          <a:p>
            <a:r>
              <a:rPr lang="en-US" dirty="0" smtClean="0"/>
              <a:t>Using </a:t>
            </a:r>
            <a:r>
              <a:rPr lang="en-US" b="1" dirty="0" smtClean="0">
                <a:solidFill>
                  <a:schemeClr val="accent3"/>
                </a:solidFill>
              </a:rPr>
              <a:t>multimodal </a:t>
            </a:r>
            <a:r>
              <a:rPr lang="en-US" b="1" dirty="0">
                <a:solidFill>
                  <a:schemeClr val="accent3"/>
                </a:solidFill>
              </a:rPr>
              <a:t>literacies and </a:t>
            </a:r>
            <a:r>
              <a:rPr lang="en-US" b="1" dirty="0" smtClean="0">
                <a:solidFill>
                  <a:schemeClr val="accent3"/>
                </a:solidFill>
              </a:rPr>
              <a:t>complex thinking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/>
              <a:t>with </a:t>
            </a:r>
            <a:r>
              <a:rPr lang="en-US" dirty="0" smtClean="0"/>
              <a:t>content.</a:t>
            </a:r>
          </a:p>
          <a:p>
            <a:r>
              <a:rPr lang="en-US" dirty="0"/>
              <a:t>I</a:t>
            </a:r>
            <a:r>
              <a:rPr lang="en-US" dirty="0" smtClean="0"/>
              <a:t>ntegrating information across </a:t>
            </a:r>
            <a:r>
              <a:rPr lang="en-US" dirty="0"/>
              <a:t>print and digital texts, drawing inferences</a:t>
            </a:r>
            <a:r>
              <a:rPr lang="en-US" dirty="0" smtClean="0"/>
              <a:t>, summarizing</a:t>
            </a:r>
            <a:r>
              <a:rPr lang="en-US" dirty="0"/>
              <a:t>, and </a:t>
            </a:r>
            <a:r>
              <a:rPr lang="en-US" b="1" dirty="0">
                <a:solidFill>
                  <a:schemeClr val="accent3"/>
                </a:solidFill>
              </a:rPr>
              <a:t>making novel connections </a:t>
            </a:r>
            <a:r>
              <a:rPr lang="en-US" b="1" dirty="0" smtClean="0">
                <a:solidFill>
                  <a:schemeClr val="accent3"/>
                </a:solidFill>
              </a:rPr>
              <a:t>to create media products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Evaluation may include </a:t>
            </a:r>
            <a:r>
              <a:rPr lang="en-US" b="1" dirty="0" smtClean="0">
                <a:solidFill>
                  <a:schemeClr val="accent3"/>
                </a:solidFill>
              </a:rPr>
              <a:t>intellectual</a:t>
            </a:r>
            <a:r>
              <a:rPr lang="en-US" b="1" dirty="0">
                <a:solidFill>
                  <a:schemeClr val="accent3"/>
                </a:solidFill>
              </a:rPr>
              <a:t>, aesthetic, </a:t>
            </a:r>
            <a:r>
              <a:rPr lang="en-US" b="1" dirty="0" smtClean="0">
                <a:solidFill>
                  <a:schemeClr val="accent3"/>
                </a:solidFill>
              </a:rPr>
              <a:t>and technical </a:t>
            </a:r>
            <a:r>
              <a:rPr lang="en-US" b="1" dirty="0">
                <a:solidFill>
                  <a:schemeClr val="accent3"/>
                </a:solidFill>
              </a:rPr>
              <a:t>quality outcomes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800" dirty="0" smtClean="0"/>
              <a:t>(Spires et al., 2012)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50722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  <a:ea typeface="ＭＳ Ｐゴシック" charset="0"/>
              </a:rPr>
              <a:t>Any Value in Inverting Revised Bloom</a:t>
            </a:r>
            <a:r>
              <a:rPr lang="ja-JP" altLang="en-US">
                <a:latin typeface="Garamond" charset="0"/>
                <a:ea typeface="ＭＳ Ｐゴシック" charset="0"/>
              </a:rPr>
              <a:t>’</a:t>
            </a:r>
            <a:r>
              <a:rPr lang="en-US">
                <a:latin typeface="Garamond" charset="0"/>
                <a:ea typeface="ＭＳ Ｐゴシック" charset="0"/>
              </a:rPr>
              <a:t>s Taxonomy?</a:t>
            </a:r>
          </a:p>
        </p:txBody>
      </p:sp>
      <p:pic>
        <p:nvPicPr>
          <p:cNvPr id="33795" name="Picture 3" descr="C:\Users\Kim Turner\Desktop\bl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88"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914400" y="6477000"/>
            <a:ext cx="430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(Anderson &amp; </a:t>
            </a:r>
            <a:r>
              <a:rPr lang="en-US" sz="2000" dirty="0" err="1"/>
              <a:t>Krathwohl</a:t>
            </a:r>
            <a:r>
              <a:rPr lang="en-US" sz="2000" dirty="0"/>
              <a:t>, 2001)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67400" y="6477000"/>
            <a:ext cx="308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(Spires, et al., 2009)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28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72298725"/>
              </p:ext>
            </p:extLst>
          </p:nvPr>
        </p:nvGraphicFramePr>
        <p:xfrm>
          <a:off x="685800" y="762001"/>
          <a:ext cx="7239000" cy="497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559402">
                <a:tc>
                  <a:txBody>
                    <a:bodyPr/>
                    <a:lstStyle/>
                    <a:p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Defining</a:t>
                      </a:r>
                      <a:r>
                        <a:rPr lang="en-US" baseline="0" dirty="0" smtClean="0"/>
                        <a:t> Creative Synthesis</a:t>
                      </a:r>
                      <a:endParaRPr lang="en-US" dirty="0"/>
                    </a:p>
                  </a:txBody>
                  <a:tcPr/>
                </a:tc>
              </a:tr>
              <a:tr h="3034569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Psychologydictionary.org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Creative synthesis refers to the mixture of many concepts, visuals, or correlations, into a new whole, </a:t>
                      </a:r>
                      <a:r>
                        <a:rPr kumimoji="0" lang="en-US" sz="1800" b="1" kern="1200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particularly whenever this varies fundamentally from any of its parts.</a:t>
                      </a:r>
                      <a:endParaRPr lang="en-US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1379349"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Hockenberry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modern solution for </a:t>
                      </a:r>
                      <a:r>
                        <a:rPr kumimoji="0" lang="en-US" sz="1800" b="1" kern="1200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solving problems and expanding knowledge.</a:t>
                      </a:r>
                      <a:endParaRPr kumimoji="0" lang="en-US" sz="1800" b="1" kern="1200" dirty="0">
                        <a:solidFill>
                          <a:schemeClr val="accent3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056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27392441"/>
              </p:ext>
            </p:extLst>
          </p:nvPr>
        </p:nvGraphicFramePr>
        <p:xfrm>
          <a:off x="457200" y="609601"/>
          <a:ext cx="8077200" cy="4802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55216">
                <a:tc>
                  <a:txBody>
                    <a:bodyPr/>
                    <a:lstStyle/>
                    <a:p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Defining</a:t>
                      </a:r>
                      <a:r>
                        <a:rPr lang="en-US" baseline="0" dirty="0" smtClean="0"/>
                        <a:t> Creative Synthesis</a:t>
                      </a:r>
                      <a:endParaRPr lang="en-US" dirty="0"/>
                    </a:p>
                  </a:txBody>
                  <a:tcPr/>
                </a:tc>
              </a:tr>
              <a:tr h="24536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Michael </a:t>
                      </a:r>
                      <a:r>
                        <a:rPr lang="en-US" sz="1600" dirty="0" err="1" smtClean="0"/>
                        <a:t>DeSchryver</a:t>
                      </a:r>
                      <a:r>
                        <a:rPr lang="en-US" sz="1600" dirty="0" smtClean="0"/>
                        <a:t> (2012, p.155)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concept of creative synthesis is largely the application of the </a:t>
                      </a:r>
                    </a:p>
                    <a:p>
                      <a:pPr rtl="0"/>
                      <a:r>
                        <a:rPr kumimoji="0" lang="en-US" sz="1600" b="1" kern="1200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creative process to reading and synthesizing Web text(s)</a:t>
                      </a:r>
                      <a:r>
                        <a:rPr kumimoji="0" lang="en-US" sz="16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this way, the theory moves both scholarly conceptions of reading and creativity in new directions.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983290">
                <a:tc>
                  <a:txBody>
                    <a:bodyPr/>
                    <a:lstStyle/>
                    <a:p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Wilhelm Maximilian Wundt</a:t>
                      </a: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(1832 – 1920)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elements are attended to, they can be </a:t>
                      </a:r>
                      <a:r>
                        <a:rPr kumimoji="0" lang="en-US" sz="1600" b="1" kern="1200" dirty="0" smtClean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arranged and rearranged according to the individual's will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and thus arrangements never actually experienced before can result. Wundt </a:t>
                      </a:r>
                      <a:r>
                        <a:rPr kumimoji="0" lang="en-US" sz="1600" b="1" kern="1200" dirty="0" smtClean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called this phenomenon creative synthesis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5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2929</TotalTime>
  <Words>414</Words>
  <Application>Microsoft Macintosh PowerPoint</Application>
  <PresentationFormat>On-screen Show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Creative Synthesis as Part of Inquiry: Foundational Ideas </vt:lpstr>
      <vt:lpstr>PowerPoint Presentation</vt:lpstr>
      <vt:lpstr>PBI  model</vt:lpstr>
      <vt:lpstr>what is Synthesis?</vt:lpstr>
      <vt:lpstr>What is Synthesis?</vt:lpstr>
      <vt:lpstr>What is Creative Synthesis?</vt:lpstr>
      <vt:lpstr>Any Value in Inverting Revised Bloom’s Taxonomy?</vt:lpstr>
      <vt:lpstr>PowerPoint Presentation</vt:lpstr>
      <vt:lpstr>PowerPoint Presentation</vt:lpstr>
      <vt:lpstr>Creative Synthesis With New Media</vt:lpstr>
      <vt:lpstr>References</vt:lpstr>
    </vt:vector>
  </TitlesOfParts>
  <Company>NC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Literacy Theories</dc:title>
  <dc:creator>Hiller Spires</dc:creator>
  <cp:lastModifiedBy>Hiller Spires</cp:lastModifiedBy>
  <cp:revision>166</cp:revision>
  <dcterms:created xsi:type="dcterms:W3CDTF">2012-01-09T16:08:08Z</dcterms:created>
  <dcterms:modified xsi:type="dcterms:W3CDTF">2013-07-18T03:16:29Z</dcterms:modified>
</cp:coreProperties>
</file>